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Poppins Semi-Bold" charset="1" panose="00000700000000000000"/>
      <p:regular r:id="rId45"/>
    </p:embeddedFont>
    <p:embeddedFont>
      <p:font typeface="Barlow SemiCondensed Heavy" charset="1" panose="00000A06000000000000"/>
      <p:regular r:id="rId46"/>
    </p:embeddedFont>
    <p:embeddedFont>
      <p:font typeface="Barlow SemiCondensed" charset="1" panose="00000506000000000000"/>
      <p:regular r:id="rId47"/>
    </p:embeddedFont>
    <p:embeddedFont>
      <p:font typeface="Poppins" charset="1" panose="00000500000000000000"/>
      <p:regular r:id="rId48"/>
    </p:embeddedFont>
    <p:embeddedFont>
      <p:font typeface="Poppins Bold" charset="1" panose="00000800000000000000"/>
      <p:regular r:id="rId49"/>
    </p:embeddedFont>
    <p:embeddedFont>
      <p:font typeface="Canva Sans Bold" charset="1" panose="020B0803030501040103"/>
      <p:regular r:id="rId50"/>
    </p:embeddedFont>
    <p:embeddedFont>
      <p:font typeface="Kollektif Bold" charset="1" panose="020B0604020101010102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315007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Implementation Approaches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Top-down approach (Inmon)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Bottom-up approach (Kimball)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Hybrid approach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 to OLAP (Online Analytical Processing)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Technology for analyzing multidimensional data from multiple perspectives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operations: Slice, dice, drill-down, roll-up, pivot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Cube: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Measures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Hierarchies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OLTP vs. OLAP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6605157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OLTP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(Online Transaction Processing)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(Online Analytical Processing)</a:t>
            </a:r>
          </a:p>
          <a:p>
            <a:pPr algn="l">
              <a:lnSpc>
                <a:spcPts val="455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921252" y="1644329"/>
            <a:ext cx="7961321" cy="2523566"/>
            <a:chOff x="0" y="0"/>
            <a:chExt cx="10615095" cy="33647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40968" y="479783"/>
              <a:ext cx="2184868" cy="2094972"/>
            </a:xfrm>
            <a:custGeom>
              <a:avLst/>
              <a:gdLst/>
              <a:ahLst/>
              <a:cxnLst/>
              <a:rect r="r" b="b" t="t" l="l"/>
              <a:pathLst>
                <a:path h="2094972" w="2184868">
                  <a:moveTo>
                    <a:pt x="0" y="0"/>
                  </a:moveTo>
                  <a:lnTo>
                    <a:pt x="2184869" y="0"/>
                  </a:lnTo>
                  <a:lnTo>
                    <a:pt x="2184869" y="2094972"/>
                  </a:lnTo>
                  <a:lnTo>
                    <a:pt x="0" y="2094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0056" t="-76999" r="-362890" b="-85264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548290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146303" y="542125"/>
              <a:ext cx="1870778" cy="1970288"/>
            </a:xfrm>
            <a:custGeom>
              <a:avLst/>
              <a:gdLst/>
              <a:ahLst/>
              <a:cxnLst/>
              <a:rect r="r" b="b" t="t" l="l"/>
              <a:pathLst>
                <a:path h="1970288" w="1870778">
                  <a:moveTo>
                    <a:pt x="0" y="0"/>
                  </a:moveTo>
                  <a:lnTo>
                    <a:pt x="1870779" y="0"/>
                  </a:lnTo>
                  <a:lnTo>
                    <a:pt x="1870779" y="1970288"/>
                  </a:lnTo>
                  <a:lnTo>
                    <a:pt x="0" y="1970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47291" t="-124162" r="-90165" b="-12594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774145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2966046" y="1222714"/>
              <a:ext cx="906474" cy="609109"/>
              <a:chOff x="0" y="0"/>
              <a:chExt cx="772266" cy="51892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72266" cy="518928"/>
              </a:xfrm>
              <a:custGeom>
                <a:avLst/>
                <a:gdLst/>
                <a:ahLst/>
                <a:cxnLst/>
                <a:rect r="r" b="b" t="t" l="l"/>
                <a:pathLst>
                  <a:path h="518928" w="772266">
                    <a:moveTo>
                      <a:pt x="772266" y="259464"/>
                    </a:moveTo>
                    <a:lnTo>
                      <a:pt x="365866" y="0"/>
                    </a:lnTo>
                    <a:lnTo>
                      <a:pt x="365866" y="203200"/>
                    </a:lnTo>
                    <a:lnTo>
                      <a:pt x="0" y="203200"/>
                    </a:lnTo>
                    <a:lnTo>
                      <a:pt x="0" y="315728"/>
                    </a:lnTo>
                    <a:lnTo>
                      <a:pt x="365866" y="315728"/>
                    </a:lnTo>
                    <a:lnTo>
                      <a:pt x="365866" y="518928"/>
                    </a:lnTo>
                    <a:lnTo>
                      <a:pt x="772266" y="259464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46050"/>
                <a:ext cx="670666" cy="1696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751141" y="1222714"/>
              <a:ext cx="906474" cy="609109"/>
              <a:chOff x="0" y="0"/>
              <a:chExt cx="772266" cy="51892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72266" cy="518928"/>
              </a:xfrm>
              <a:custGeom>
                <a:avLst/>
                <a:gdLst/>
                <a:ahLst/>
                <a:cxnLst/>
                <a:rect r="r" b="b" t="t" l="l"/>
                <a:pathLst>
                  <a:path h="518928" w="772266">
                    <a:moveTo>
                      <a:pt x="772266" y="259464"/>
                    </a:moveTo>
                    <a:lnTo>
                      <a:pt x="365866" y="0"/>
                    </a:lnTo>
                    <a:lnTo>
                      <a:pt x="365866" y="203200"/>
                    </a:lnTo>
                    <a:lnTo>
                      <a:pt x="0" y="203200"/>
                    </a:lnTo>
                    <a:lnTo>
                      <a:pt x="0" y="315728"/>
                    </a:lnTo>
                    <a:lnTo>
                      <a:pt x="365866" y="315728"/>
                    </a:lnTo>
                    <a:lnTo>
                      <a:pt x="365866" y="518928"/>
                    </a:lnTo>
                    <a:lnTo>
                      <a:pt x="772266" y="259464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46050"/>
                <a:ext cx="670666" cy="1696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81804" y="2905182"/>
              <a:ext cx="2303198" cy="459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2"/>
                </a:lnSpc>
              </a:pPr>
              <a:r>
                <a:rPr lang="en-US" sz="203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Transactional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232320" y="2905182"/>
              <a:ext cx="1698746" cy="459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2"/>
                </a:lnSpc>
              </a:pPr>
              <a:r>
                <a:rPr lang="en-US" sz="203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Analytical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3387636" y="4503753"/>
          <a:ext cx="11512728" cy="5410200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OLAP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OLTP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Analysis and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Transaction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Periodic, batch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Continuous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Complex, ad-hoc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Simple, standardized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Multidimensional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Flat relational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volume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Large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Design Process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Requirements gathering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Dimensional modeling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Physical design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staging design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design and development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Performance Tuning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Indexing strategies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Materialized views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Query optimization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Security in Data Warehousing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 control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encryption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Auditing and monitoring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Compliance considerations (e.g., GDPR, HIPAA)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Popular Data Warehouse Technologies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Warehouses: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 Redshift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Google BigQuery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Snowflake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Azure Synapse Analytics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Teradata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Warehouse Trends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Cloud-based data warehousing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data warehousing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Big data integration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integration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Warehousing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Lakes and Modern Data Architectures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365641" cy="701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Warehousing and OLAP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architectures and design principles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Dimensional modeling and star schemas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concepts and cube operations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Lakes and Modern Data Architectures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Understanding data lakes and their benefits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lake design patterns and best practices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Delta Lake and data lakehouse concept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Lakes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centralized repository that allows you to store all your structured and unstructured data at any scale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To store raw data for future processing and analysis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 vs. Data Warehouse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30806" y="4183750"/>
            <a:ext cx="5151768" cy="4072150"/>
          </a:xfrm>
          <a:custGeom>
            <a:avLst/>
            <a:gdLst/>
            <a:ahLst/>
            <a:cxnLst/>
            <a:rect r="r" b="b" t="t" l="l"/>
            <a:pathLst>
              <a:path h="4072150" w="5151768">
                <a:moveTo>
                  <a:pt x="0" y="0"/>
                </a:moveTo>
                <a:lnTo>
                  <a:pt x="5151767" y="0"/>
                </a:lnTo>
                <a:lnTo>
                  <a:pt x="5151767" y="4072150"/>
                </a:lnTo>
                <a:lnTo>
                  <a:pt x="0" y="4072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47" t="-12912" r="-8670" b="-9468"/>
            </a:stretch>
          </a:blipFill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218078" y="3181350"/>
          <a:ext cx="11512728" cy="6076950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Lake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Warehouse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236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Raw, unstructured/semi-structured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Processed, 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Schema-on-read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Schema-on-write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scientists, analysts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Business analysts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Agility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Highly flexible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Less flexible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ELT (Extract, Load, Transform)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ETL (Extract, Transform, Load)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104980" y="3477612"/>
            <a:ext cx="9777572" cy="5134701"/>
          </a:xfrm>
          <a:custGeom>
            <a:avLst/>
            <a:gdLst/>
            <a:ahLst/>
            <a:cxnLst/>
            <a:rect r="r" b="b" t="t" l="l"/>
            <a:pathLst>
              <a:path h="5134701" w="9777572">
                <a:moveTo>
                  <a:pt x="0" y="0"/>
                </a:moveTo>
                <a:lnTo>
                  <a:pt x="9777573" y="0"/>
                </a:lnTo>
                <a:lnTo>
                  <a:pt x="9777573" y="5134701"/>
                </a:lnTo>
                <a:lnTo>
                  <a:pt x="0" y="513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25" t="-36786" r="-7713" b="-3992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Ingestion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Consumption (Data access) Layer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 Storage Technologies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 Distributed File System (HDFS)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object storage (e.g., Amazon S3, Azure Blob Storage, Google Cloud Storage)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Delta Lake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Hudi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Iceberg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Ingestion in Data Lakes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ingestion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ingestion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Change Data Capture (CDC)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migration tools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Formats in Data Lakes: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CSV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JSON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Avro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Parquet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ORC (Optimized Row Columnar)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Processing in Data Lakes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processing (e.g., Hadoop MapReduce, Spark)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(e.g., Spark Streaming, Flink)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Interactive queries (e.g., Presto, Impala)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pipelines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Governance in Data Lakes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lineage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 control and security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lifecycle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Challenges in Data Lake Implementation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swamp prevention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evolution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issues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optimization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Cost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Lakehouse Concept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new data management paradigm that combines the best elements of data lakes and data warehouses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ACID transactions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enforcement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 support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Decoupled storage and compute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Delta Lake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Open-source storage layer for data lakes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ACID transactions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Scalable metadata handling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 travel (data versioning)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enforcement and evolution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Audit history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Warehousing and OLAP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Modern Data Architecture Patterns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Lambda 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layer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Speed layer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Serving layer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Kappa 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as the core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Reprocessing capabilities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Unified Architecture (Data Lakehouse)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Mesh Architecture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decentralized socio-technical approach to 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principles: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Domain-oriented decentralized data ownership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as a product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Self-serve data infrastructure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Federated computational governance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trade-offs between centralized (e.g., data lake) and decentralized (e.g., data mesh) approaches to data architecture.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Implementing Data Quality in Modern Architectures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profiling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validation rules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Anomaly detection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scorecards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Automated data cleansing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Future Trends in Data Architectures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AI-driven 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Edge computing and IoT integration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Blockchain for data integrity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Quantum computing for data processing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137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template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Warehousing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system used for reporting and data analysis, considered a core component of business intelligence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To integrate data from multiple sources for complex querying and analysis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489432" y="4203863"/>
          <a:ext cx="11309137" cy="5410200"/>
        </p:xfrm>
        <a:graphic>
          <a:graphicData uri="http://schemas.openxmlformats.org/drawingml/2006/table">
            <a:tbl>
              <a:tblPr/>
              <a:tblGrid>
                <a:gridCol w="3769712"/>
                <a:gridCol w="3769712"/>
                <a:gridCol w="3769712"/>
              </a:tblGrid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Warehouse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Operational 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Analysis and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Day-to-day transactions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Historical, integrated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Current, detailed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Complex, ad-hoc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Simple, predefined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Analysts, executives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Clerks, managers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Large (TBs to PBs)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Small to 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8316499" y="2559822"/>
            <a:ext cx="1655002" cy="1644041"/>
          </a:xfrm>
          <a:custGeom>
            <a:avLst/>
            <a:gdLst/>
            <a:ahLst/>
            <a:cxnLst/>
            <a:rect r="r" b="b" t="t" l="l"/>
            <a:pathLst>
              <a:path h="1644041" w="1655002">
                <a:moveTo>
                  <a:pt x="0" y="0"/>
                </a:moveTo>
                <a:lnTo>
                  <a:pt x="1655002" y="0"/>
                </a:lnTo>
                <a:lnTo>
                  <a:pt x="1655002" y="1644041"/>
                </a:lnTo>
                <a:lnTo>
                  <a:pt x="0" y="1644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86488" y="2543612"/>
            <a:ext cx="1677022" cy="1660252"/>
          </a:xfrm>
          <a:custGeom>
            <a:avLst/>
            <a:gdLst/>
            <a:ahLst/>
            <a:cxnLst/>
            <a:rect r="r" b="b" t="t" l="l"/>
            <a:pathLst>
              <a:path h="1660252" w="1677022">
                <a:moveTo>
                  <a:pt x="0" y="0"/>
                </a:moveTo>
                <a:lnTo>
                  <a:pt x="1677022" y="0"/>
                </a:lnTo>
                <a:lnTo>
                  <a:pt x="1677022" y="1660251"/>
                </a:lnTo>
                <a:lnTo>
                  <a:pt x="0" y="1660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vs. Operational Database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218798" y="3766958"/>
            <a:ext cx="12663775" cy="5841136"/>
          </a:xfrm>
          <a:custGeom>
            <a:avLst/>
            <a:gdLst/>
            <a:ahLst/>
            <a:cxnLst/>
            <a:rect r="r" b="b" t="t" l="l"/>
            <a:pathLst>
              <a:path h="5841136" w="12663775">
                <a:moveTo>
                  <a:pt x="0" y="0"/>
                </a:moveTo>
                <a:lnTo>
                  <a:pt x="12663775" y="0"/>
                </a:lnTo>
                <a:lnTo>
                  <a:pt x="12663775" y="5841136"/>
                </a:lnTo>
                <a:lnTo>
                  <a:pt x="0" y="584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31692"/>
            <a:ext cx="4190098" cy="678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 systems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Processes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staging area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core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marts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Front-end data consumption tools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Star Schema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type of database schema used in data warehousing. It consists of a central fact table connected to multiple dimension tables, resembling a star.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Structure: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 Table: Central table containing quantitative data (e.g., sales, revenue).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 Tables: Surrounding tables with descriptive attributes (e.g., time, product, location).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Simpler queries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performance for read operations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Easy to understand and maintain</a:t>
            </a:r>
          </a:p>
          <a:p>
            <a:pPr algn="l">
              <a:lnSpc>
                <a:spcPts val="455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192213" y="5143500"/>
            <a:ext cx="7690340" cy="4627937"/>
          </a:xfrm>
          <a:custGeom>
            <a:avLst/>
            <a:gdLst/>
            <a:ahLst/>
            <a:cxnLst/>
            <a:rect r="r" b="b" t="t" l="l"/>
            <a:pathLst>
              <a:path h="4627937" w="7690340">
                <a:moveTo>
                  <a:pt x="0" y="0"/>
                </a:moveTo>
                <a:lnTo>
                  <a:pt x="7690340" y="0"/>
                </a:lnTo>
                <a:lnTo>
                  <a:pt x="7690340" y="4627937"/>
                </a:lnTo>
                <a:lnTo>
                  <a:pt x="0" y="462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DW Schema Designs: Start &amp; Snowflake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Snowflake Schema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more normalized version of the star schema where dimension tables are further broken down into related sub-dimension tables.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Structure: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 Table: Same as in the star schema.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Normalized Dimension Tables: Hierarchically organized dimension tables.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data redundancy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More organized and efficient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Considerations: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Slightly more complex queries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May have slower query performance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compared to a star schema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956361" y="5143500"/>
            <a:ext cx="7926191" cy="4627937"/>
          </a:xfrm>
          <a:custGeom>
            <a:avLst/>
            <a:gdLst/>
            <a:ahLst/>
            <a:cxnLst/>
            <a:rect r="r" b="b" t="t" l="l"/>
            <a:pathLst>
              <a:path h="4627937" w="7926191">
                <a:moveTo>
                  <a:pt x="0" y="0"/>
                </a:moveTo>
                <a:lnTo>
                  <a:pt x="7926192" y="0"/>
                </a:lnTo>
                <a:lnTo>
                  <a:pt x="7926192" y="4627937"/>
                </a:lnTo>
                <a:lnTo>
                  <a:pt x="0" y="462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13" t="-6948" r="-15966" b="-607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DW Schema Designs: Start &amp; Snowflake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Slowly Changing Dimensions (SCDs)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1: Overwrite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2: Add new row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3: Add new attribute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4: Use history table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6: Hybrid approach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DAGO3QDj02o</dc:identifier>
  <dcterms:modified xsi:type="dcterms:W3CDTF">2011-08-01T06:04:30Z</dcterms:modified>
  <cp:revision>1</cp:revision>
  <dc:title>DE Course: Week 3</dc:title>
</cp:coreProperties>
</file>